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3" r:id="rId4"/>
  </p:sldMasterIdLst>
  <p:notesMasterIdLst>
    <p:notesMasterId r:id="rId47"/>
  </p:notesMasterIdLst>
  <p:sldIdLst>
    <p:sldId id="256" r:id="rId5"/>
    <p:sldId id="25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50" r:id="rId18"/>
    <p:sldId id="339" r:id="rId19"/>
    <p:sldId id="351" r:id="rId20"/>
    <p:sldId id="342" r:id="rId21"/>
    <p:sldId id="352" r:id="rId22"/>
    <p:sldId id="341" r:id="rId23"/>
    <p:sldId id="343" r:id="rId24"/>
    <p:sldId id="353" r:id="rId25"/>
    <p:sldId id="344" r:id="rId26"/>
    <p:sldId id="354" r:id="rId27"/>
    <p:sldId id="346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349" r:id="rId36"/>
    <p:sldId id="362" r:id="rId37"/>
    <p:sldId id="364" r:id="rId38"/>
    <p:sldId id="365" r:id="rId39"/>
    <p:sldId id="366" r:id="rId40"/>
    <p:sldId id="367" r:id="rId41"/>
    <p:sldId id="370" r:id="rId42"/>
    <p:sldId id="371" r:id="rId43"/>
    <p:sldId id="347" r:id="rId44"/>
    <p:sldId id="348" r:id="rId45"/>
    <p:sldId id="32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44C591-F59D-57F4-7ED3-0BBF86A448C4}" v="10" dt="2021-08-01T11:07:08.2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842" autoAdjust="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by Sreeja" userId="S::babysreeja@am.amrita.edu::8d4702a7-312b-46f8-bfdc-3e6e7660d433" providerId="AD" clId="Web-{4544C591-F59D-57F4-7ED3-0BBF86A448C4}"/>
    <pc:docChg chg="modSld">
      <pc:chgData name="Baby Sreeja" userId="S::babysreeja@am.amrita.edu::8d4702a7-312b-46f8-bfdc-3e6e7660d433" providerId="AD" clId="Web-{4544C591-F59D-57F4-7ED3-0BBF86A448C4}" dt="2021-08-01T11:07:08.235" v="4" actId="20577"/>
      <pc:docMkLst>
        <pc:docMk/>
      </pc:docMkLst>
      <pc:sldChg chg="modSp">
        <pc:chgData name="Baby Sreeja" userId="S::babysreeja@am.amrita.edu::8d4702a7-312b-46f8-bfdc-3e6e7660d433" providerId="AD" clId="Web-{4544C591-F59D-57F4-7ED3-0BBF86A448C4}" dt="2021-08-01T11:07:08.235" v="4" actId="20577"/>
        <pc:sldMkLst>
          <pc:docMk/>
          <pc:sldMk cId="1449787363" sldId="256"/>
        </pc:sldMkLst>
        <pc:spChg chg="mod">
          <ac:chgData name="Baby Sreeja" userId="S::babysreeja@am.amrita.edu::8d4702a7-312b-46f8-bfdc-3e6e7660d433" providerId="AD" clId="Web-{4544C591-F59D-57F4-7ED3-0BBF86A448C4}" dt="2021-08-01T11:07:08.235" v="4" actId="20577"/>
          <ac:spMkLst>
            <pc:docMk/>
            <pc:sldMk cId="1449787363" sldId="256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CF374-E991-4566-9E96-F4C89BF1F0EE}" type="datetimeFigureOut">
              <a:rPr lang="en-IN" smtClean="0"/>
              <a:t>19-09-2021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2B12C-C3A5-4257-BDD8-D6DE03EF909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282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1E1FE4CD-A5A9-487F-93BD-BF78E5E86A20}" type="datetimeFigureOut">
              <a:rPr lang="en-IN" smtClean="0"/>
              <a:t>19-09-2021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DE13E37B-B40F-47EE-A26F-C15CC997882C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084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E4CD-A5A9-487F-93BD-BF78E5E86A20}" type="datetimeFigureOut">
              <a:rPr lang="en-IN" smtClean="0"/>
              <a:t>19-09-2021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3E37B-B40F-47EE-A26F-C15CC997882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8311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1E1FE4CD-A5A9-487F-93BD-BF78E5E86A20}" type="datetimeFigureOut">
              <a:rPr lang="en-IN" smtClean="0"/>
              <a:t>19-09-2021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DE13E37B-B40F-47EE-A26F-C15CC997882C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76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E4CD-A5A9-487F-93BD-BF78E5E86A20}" type="datetimeFigureOut">
              <a:rPr lang="en-IN" smtClean="0"/>
              <a:t>19-09-2021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3E37B-B40F-47EE-A26F-C15CC997882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972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E1FE4CD-A5A9-487F-93BD-BF78E5E86A20}" type="datetimeFigureOut">
              <a:rPr lang="en-IN" smtClean="0"/>
              <a:t>19-09-2021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E13E37B-B40F-47EE-A26F-C15CC997882C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6985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E4CD-A5A9-487F-93BD-BF78E5E86A20}" type="datetimeFigureOut">
              <a:rPr lang="en-IN" smtClean="0"/>
              <a:t>19-09-2021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3E37B-B40F-47EE-A26F-C15CC997882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8500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E4CD-A5A9-487F-93BD-BF78E5E86A20}" type="datetimeFigureOut">
              <a:rPr lang="en-IN" smtClean="0"/>
              <a:t>19-09-2021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3E37B-B40F-47EE-A26F-C15CC997882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5993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E4CD-A5A9-487F-93BD-BF78E5E86A20}" type="datetimeFigureOut">
              <a:rPr lang="en-IN" smtClean="0"/>
              <a:t>19-09-2021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3E37B-B40F-47EE-A26F-C15CC997882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285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E4CD-A5A9-487F-93BD-BF78E5E86A20}" type="datetimeFigureOut">
              <a:rPr lang="en-IN" smtClean="0"/>
              <a:t>19-09-2021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3E37B-B40F-47EE-A26F-C15CC997882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4768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1E1FE4CD-A5A9-487F-93BD-BF78E5E86A20}" type="datetimeFigureOut">
              <a:rPr lang="en-IN" smtClean="0"/>
              <a:t>19-09-2021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DE13E37B-B40F-47EE-A26F-C15CC997882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2986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1E1FE4CD-A5A9-487F-93BD-BF78E5E86A20}" type="datetimeFigureOut">
              <a:rPr lang="en-IN" smtClean="0"/>
              <a:t>19-09-2021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DE13E37B-B40F-47EE-A26F-C15CC997882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1782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1E1FE4CD-A5A9-487F-93BD-BF78E5E86A20}" type="datetimeFigureOut">
              <a:rPr lang="en-IN" smtClean="0"/>
              <a:t>19-09-2021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DE13E37B-B40F-47EE-A26F-C15CC997882C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400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XSTWW0O1LE?list=PLbRMhDVUMngcJu5oUhgpgYqtOn7DmSfuU" TargetMode="External"/><Relationship Id="rId2" Type="http://schemas.openxmlformats.org/officeDocument/2006/relationships/hyperlink" Target="https://youtu.be/UdY5RkkT7bg?list=PLbRMhDVUMngcJu5oUhgpgYqtOn7DmSfuU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youtu.be/xYQ60EqTNuo?list=PLbRMhDVUMngcJu5oUhgpgYqtOn7DmSfuU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91425" y="2004942"/>
            <a:ext cx="4953000" cy="3349641"/>
          </a:xfrm>
        </p:spPr>
        <p:txBody>
          <a:bodyPr/>
          <a:lstStyle/>
          <a:p>
            <a:br>
              <a:rPr lang="en-IN" dirty="0"/>
            </a:br>
            <a:r>
              <a:rPr lang="en-IN" sz="4800" dirty="0"/>
              <a:t>ARM Instruction Set</a:t>
            </a:r>
          </a:p>
        </p:txBody>
      </p:sp>
    </p:spTree>
    <p:extLst>
      <p:ext uri="{BB962C8B-B14F-4D97-AF65-F5344CB8AC3E}">
        <p14:creationId xmlns:p14="http://schemas.microsoft.com/office/powerpoint/2010/main" val="1449787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A6EC8BAF-A0C6-49F1-BE8A-CA1599DDB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2750" y="723900"/>
            <a:ext cx="8663438" cy="554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327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1.4 Comparison</a:t>
            </a:r>
            <a:endParaRPr lang="en-IN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D756920-28E5-4434-B2F6-1A8B69E70FD4}"/>
              </a:ext>
            </a:extLst>
          </p:cNvPr>
          <p:cNvSpPr txBox="1">
            <a:spLocks noChangeArrowheads="1"/>
          </p:cNvSpPr>
          <p:nvPr/>
        </p:nvSpPr>
        <p:spPr>
          <a:xfrm>
            <a:off x="3600450" y="2686050"/>
            <a:ext cx="7877176" cy="2524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200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400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801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sz="2800" dirty="0"/>
              <a:t>Enables comparison of 32 bit values</a:t>
            </a:r>
          </a:p>
          <a:p>
            <a:pPr lvl="1" eaLnBrk="1" hangingPunct="1"/>
            <a:r>
              <a:rPr lang="en-IN" sz="2400" dirty="0"/>
              <a:t>Updates CPSR flags but do not affect other registers</a:t>
            </a:r>
            <a:endParaRPr lang="en-US" sz="2400" dirty="0"/>
          </a:p>
          <a:p>
            <a:endParaRPr lang="en-US" sz="2400" dirty="0"/>
          </a:p>
          <a:p>
            <a:pPr>
              <a:buFontTx/>
              <a:buNone/>
            </a:pPr>
            <a:r>
              <a:rPr lang="en-US" sz="2400" dirty="0"/>
              <a:t>CMP r1,r2           </a:t>
            </a:r>
            <a:r>
              <a:rPr lang="en-US" sz="2400" i="1" dirty="0"/>
              <a:t>compare</a:t>
            </a:r>
          </a:p>
          <a:p>
            <a:pPr>
              <a:buFontTx/>
              <a:buNone/>
            </a:pPr>
            <a:r>
              <a:rPr lang="en-US" sz="2400" dirty="0"/>
              <a:t>CMN r1,r2           </a:t>
            </a:r>
            <a:r>
              <a:rPr lang="en-US" sz="2400" i="1" dirty="0"/>
              <a:t>compare negated</a:t>
            </a:r>
          </a:p>
        </p:txBody>
      </p:sp>
    </p:spTree>
    <p:extLst>
      <p:ext uri="{BB962C8B-B14F-4D97-AF65-F5344CB8AC3E}">
        <p14:creationId xmlns:p14="http://schemas.microsoft.com/office/powerpoint/2010/main" val="478411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3E30D2-5090-453C-BB2F-5DB0C9E0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376237"/>
            <a:ext cx="945832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23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45D6142A-0BD8-47F3-B86F-34FFB4C636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819399" y="1091406"/>
            <a:ext cx="8887485" cy="4675188"/>
          </a:xfrm>
          <a:noFill/>
        </p:spPr>
      </p:pic>
    </p:spTree>
    <p:extLst>
      <p:ext uri="{BB962C8B-B14F-4D97-AF65-F5344CB8AC3E}">
        <p14:creationId xmlns:p14="http://schemas.microsoft.com/office/powerpoint/2010/main" val="34943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69F7AB-C844-4A83-9AD5-CFF1C78AF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475384"/>
            <a:ext cx="9077325" cy="59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53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1026" y="1914526"/>
            <a:ext cx="4991100" cy="466724"/>
          </a:xfrm>
        </p:spPr>
        <p:txBody>
          <a:bodyPr>
            <a:normAutofit fontScale="90000"/>
          </a:bodyPr>
          <a:lstStyle/>
          <a:p>
            <a:br>
              <a:rPr lang="en-US" sz="3600" dirty="0"/>
            </a:br>
            <a:r>
              <a:rPr lang="en-US" sz="3100" dirty="0"/>
              <a:t>ADD r3,r2,r1, LSL #3</a:t>
            </a:r>
            <a:endParaRPr lang="en-IN" sz="3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C73871-7CB2-4AA7-BDCD-806C483DE36E}"/>
              </a:ext>
            </a:extLst>
          </p:cNvPr>
          <p:cNvSpPr txBox="1"/>
          <p:nvPr/>
        </p:nvSpPr>
        <p:spPr>
          <a:xfrm>
            <a:off x="3829050" y="3072348"/>
            <a:ext cx="83248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sz="2400" dirty="0"/>
              <a:t>Single instruction.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sz="2400" dirty="0"/>
              <a:t>Second reg operand subjected to shift.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sz="2400" dirty="0"/>
              <a:t>LSL : Logical Shift Left.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sz="2400" dirty="0"/>
              <a:t>Various shift &amp; rotate operations:</a:t>
            </a:r>
          </a:p>
          <a:p>
            <a:pPr marL="914400" lvl="1" indent="-457200" eaLnBrk="1" hangingPunct="1">
              <a:buFont typeface="Wingdings" panose="05000000000000000000" pitchFamily="2" charset="2"/>
              <a:buChar char="Ø"/>
            </a:pPr>
            <a:r>
              <a:rPr lang="en-US" sz="2000" dirty="0"/>
              <a:t>Logical Shift Left (LSL), </a:t>
            </a:r>
          </a:p>
          <a:p>
            <a:pPr marL="914400" lvl="1" indent="-457200" eaLnBrk="1" hangingPunct="1">
              <a:buFont typeface="Wingdings" panose="05000000000000000000" pitchFamily="2" charset="2"/>
              <a:buChar char="Ø"/>
            </a:pPr>
            <a:r>
              <a:rPr lang="en-US" sz="2000" dirty="0"/>
              <a:t>Logical Shift Right (LSR), </a:t>
            </a:r>
          </a:p>
          <a:p>
            <a:pPr marL="914400" lvl="1" indent="-457200" eaLnBrk="1" hangingPunct="1">
              <a:buFont typeface="Wingdings" panose="05000000000000000000" pitchFamily="2" charset="2"/>
              <a:buChar char="Ø"/>
            </a:pPr>
            <a:r>
              <a:rPr lang="en-US" sz="2000" dirty="0"/>
              <a:t> Arithmetic Shift Left (ASL),</a:t>
            </a:r>
          </a:p>
          <a:p>
            <a:pPr marL="914400" lvl="1" indent="-457200" eaLnBrk="1" hangingPunct="1">
              <a:buFont typeface="Wingdings" panose="05000000000000000000" pitchFamily="2" charset="2"/>
              <a:buChar char="Ø"/>
            </a:pPr>
            <a:r>
              <a:rPr lang="en-US" sz="2000" dirty="0"/>
              <a:t>Arithmetic Shift Right (ASR), </a:t>
            </a:r>
          </a:p>
          <a:p>
            <a:pPr marL="914400" lvl="1" indent="-457200" eaLnBrk="1" hangingPunct="1">
              <a:buFont typeface="Wingdings" panose="05000000000000000000" pitchFamily="2" charset="2"/>
              <a:buChar char="Ø"/>
            </a:pPr>
            <a:r>
              <a:rPr lang="en-US" sz="2000" dirty="0"/>
              <a:t>Rotate Right (ROR), </a:t>
            </a:r>
          </a:p>
          <a:p>
            <a:pPr marL="914400" lvl="1" indent="-457200" eaLnBrk="1" hangingPunct="1">
              <a:buFont typeface="Wingdings" panose="05000000000000000000" pitchFamily="2" charset="2"/>
              <a:buChar char="Ø"/>
            </a:pPr>
            <a:r>
              <a:rPr lang="en-US" sz="2000" dirty="0"/>
              <a:t>Rotate Right Extended (RRX)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5C18D6-6D66-4DFB-BF08-52E8F1EA65E0}"/>
              </a:ext>
            </a:extLst>
          </p:cNvPr>
          <p:cNvSpPr txBox="1">
            <a:spLocks/>
          </p:cNvSpPr>
          <p:nvPr/>
        </p:nvSpPr>
        <p:spPr>
          <a:xfrm>
            <a:off x="3829050" y="663595"/>
            <a:ext cx="8201026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r>
              <a:rPr lang="en-US" dirty="0"/>
              <a:t>Shifted Register Operands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3649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0A283C-0FCF-47A3-B88E-93A728E5A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791776"/>
            <a:ext cx="10048875" cy="527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88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sz="4400" dirty="0">
                <a:latin typeface="Times New Roman" pitchFamily="18" charset="0"/>
              </a:rPr>
            </a:br>
            <a:r>
              <a:rPr lang="en-IN" sz="4400" dirty="0">
                <a:latin typeface="Times New Roman" pitchFamily="18" charset="0"/>
              </a:rPr>
              <a:t>With Barrel shifter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6688" y="2292882"/>
            <a:ext cx="7900987" cy="170497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Barrel shifter with arithmetic and logical instructions increases the set of possible available operations.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for fast multiplication and dealing with lists, table and other complex data structure.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IN" sz="2400" dirty="0">
              <a:latin typeface="Times New Roman" pitchFamily="18" charset="0"/>
            </a:endParaRPr>
          </a:p>
          <a:p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FC53F-F019-4B09-BF1E-740C968B7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35" y="2600326"/>
            <a:ext cx="3692253" cy="3911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D7E9B4-BAFC-4172-AA98-0C9355A41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800474"/>
            <a:ext cx="6981882" cy="271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31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9DA51B-CB51-4F04-8265-E25128044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676274"/>
            <a:ext cx="9484363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59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6B40E8CC-9D3D-4DB3-934C-337596060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1801" y="101600"/>
            <a:ext cx="8967299" cy="654685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75907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dirty="0"/>
              <a:t>ARM Instruction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875" y="2438400"/>
            <a:ext cx="8132396" cy="3651504"/>
          </a:xfrm>
        </p:spPr>
        <p:txBody>
          <a:bodyPr>
            <a:normAutofit fontScale="62500" lnSpcReduction="20000"/>
          </a:bodyPr>
          <a:lstStyle/>
          <a:p>
            <a:r>
              <a:rPr lang="en-IN" sz="2900" dirty="0">
                <a:latin typeface="Times New Roman" pitchFamily="18" charset="0"/>
              </a:rPr>
              <a:t>Instructions process data held in registers and access memory with load and store instructions.</a:t>
            </a:r>
          </a:p>
          <a:p>
            <a:endParaRPr lang="en-IN" sz="2900" dirty="0">
              <a:latin typeface="Times New Roman" pitchFamily="18" charset="0"/>
            </a:endParaRPr>
          </a:p>
          <a:p>
            <a:r>
              <a:rPr lang="en-IN" sz="2900" dirty="0">
                <a:latin typeface="Times New Roman" pitchFamily="18" charset="0"/>
              </a:rPr>
              <a:t>Classification of instructions</a:t>
            </a:r>
          </a:p>
          <a:p>
            <a:endParaRPr lang="en-IN" sz="2400" u="sng" dirty="0">
              <a:latin typeface="Times New Roman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IN" sz="2900" dirty="0">
                <a:latin typeface="Times New Roman" pitchFamily="18" charset="0"/>
              </a:rPr>
              <a:t>Data processing instructions</a:t>
            </a:r>
          </a:p>
          <a:p>
            <a:pPr>
              <a:buFont typeface="Wingdings" pitchFamily="2" charset="2"/>
              <a:buChar char="v"/>
            </a:pPr>
            <a:r>
              <a:rPr lang="en-IN" sz="2900" dirty="0">
                <a:latin typeface="Times New Roman" pitchFamily="18" charset="0"/>
              </a:rPr>
              <a:t>Data Transfer Instructions - Load-Store instructions</a:t>
            </a:r>
          </a:p>
          <a:p>
            <a:pPr>
              <a:buFont typeface="Wingdings" pitchFamily="2" charset="2"/>
              <a:buChar char="v"/>
            </a:pPr>
            <a:r>
              <a:rPr lang="en-IN" sz="2900" dirty="0">
                <a:latin typeface="Times New Roman" pitchFamily="18" charset="0"/>
              </a:rPr>
              <a:t>Control flow instructions – Conditional &amp; Branching instructions</a:t>
            </a:r>
          </a:p>
          <a:p>
            <a:pPr>
              <a:buFont typeface="Wingdings" pitchFamily="2" charset="2"/>
              <a:buChar char="v"/>
            </a:pPr>
            <a:r>
              <a:rPr lang="en-IN" sz="2900" dirty="0">
                <a:latin typeface="Times New Roman" pitchFamily="18" charset="0"/>
              </a:rPr>
              <a:t>S/W interrupt instructions</a:t>
            </a:r>
          </a:p>
          <a:p>
            <a:pPr>
              <a:buFont typeface="Wingdings" pitchFamily="2" charset="2"/>
              <a:buChar char="v"/>
            </a:pPr>
            <a:r>
              <a:rPr lang="en-IN" sz="2900" dirty="0">
                <a:latin typeface="Times New Roman" pitchFamily="18" charset="0"/>
              </a:rPr>
              <a:t>Program status register instructions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7618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2829" y="787420"/>
            <a:ext cx="8770571" cy="1560716"/>
          </a:xfrm>
        </p:spPr>
        <p:txBody>
          <a:bodyPr/>
          <a:lstStyle/>
          <a:p>
            <a:br>
              <a:rPr lang="en-IN" sz="4400" dirty="0">
                <a:latin typeface="Traditional Arabic" pitchFamily="2" charset="-78"/>
                <a:cs typeface="Traditional Arabic" pitchFamily="2" charset="-78"/>
              </a:rPr>
            </a:br>
            <a:r>
              <a:rPr lang="en-IN" sz="4400" dirty="0">
                <a:latin typeface="Traditional Arabic" pitchFamily="2" charset="-78"/>
                <a:cs typeface="Traditional Arabic" pitchFamily="2" charset="-78"/>
              </a:rPr>
              <a:t>Multiply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0426" y="2266949"/>
            <a:ext cx="8562974" cy="423862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Multiply contents of a pair of registers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by immediate constants not supported.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long multiply generates 64 bit result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r0,r1,r2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 of r1 and r2 multiplied and the result is put in r0.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umull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r0,r1,r2,r3       ; 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unsigned multiply long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Unsigned multiplication with result stored in r0 and r1.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cycles taken for execution of multiplication instruction depends upon processor implementation.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6B944-E958-4C3C-9C54-491B0319D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125" y="3399040"/>
            <a:ext cx="2656275" cy="156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DB06A-7203-4D7B-A45D-4879C2897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937864"/>
            <a:ext cx="3219035" cy="150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14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F49EF7-0F38-4656-A125-82CF65B4D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962025"/>
            <a:ext cx="832393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9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sz="4400" dirty="0">
                <a:latin typeface="Times New Roman" pitchFamily="18" charset="0"/>
              </a:rPr>
            </a:br>
            <a:r>
              <a:rPr lang="en-IN" sz="4400" dirty="0">
                <a:latin typeface="Times New Roman" pitchFamily="18" charset="0"/>
              </a:rPr>
              <a:t>Multiply and Accumulate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</a:rPr>
              <a:t>Result of multiplication can be accumulated with content of another register</a:t>
            </a:r>
          </a:p>
          <a:p>
            <a:endParaRPr lang="en-IN" sz="2000" dirty="0">
              <a:latin typeface="Times New Roman" pitchFamily="18" charset="0"/>
            </a:endParaRPr>
          </a:p>
          <a:p>
            <a:r>
              <a:rPr lang="en-IN" sz="2000" dirty="0">
                <a:latin typeface="Times New Roman" pitchFamily="18" charset="0"/>
              </a:rPr>
              <a:t>MLA Rd, Rn, Rm, </a:t>
            </a:r>
            <a:r>
              <a:rPr lang="en-IN" sz="2000" dirty="0" err="1">
                <a:latin typeface="Times New Roman" pitchFamily="18" charset="0"/>
              </a:rPr>
              <a:t>Racc</a:t>
            </a:r>
            <a:endParaRPr lang="en-IN" sz="2000" dirty="0">
              <a:latin typeface="Times New Roman" pitchFamily="18" charset="0"/>
            </a:endParaRPr>
          </a:p>
          <a:p>
            <a:r>
              <a:rPr lang="en-IN" sz="2000" dirty="0">
                <a:latin typeface="Times New Roman" pitchFamily="18" charset="0"/>
              </a:rPr>
              <a:t>             Rd = (Rn*Rm)+</a:t>
            </a:r>
            <a:r>
              <a:rPr lang="en-IN" sz="2000" dirty="0" err="1">
                <a:latin typeface="Times New Roman" pitchFamily="18" charset="0"/>
              </a:rPr>
              <a:t>Racc</a:t>
            </a:r>
            <a:endParaRPr lang="en-IN" sz="2000" dirty="0">
              <a:latin typeface="Times New Roman" pitchFamily="18" charset="0"/>
            </a:endParaRPr>
          </a:p>
          <a:p>
            <a:endParaRPr lang="en-IN" sz="2000" dirty="0">
              <a:latin typeface="Times New Roman" pitchFamily="18" charset="0"/>
            </a:endParaRPr>
          </a:p>
          <a:p>
            <a:r>
              <a:rPr lang="en-IN" sz="2000" dirty="0">
                <a:latin typeface="Times New Roman" pitchFamily="18" charset="0"/>
              </a:rPr>
              <a:t>UMLAL </a:t>
            </a:r>
            <a:r>
              <a:rPr lang="en-IN" sz="2000" dirty="0" err="1">
                <a:latin typeface="Times New Roman" pitchFamily="18" charset="0"/>
              </a:rPr>
              <a:t>RdLo</a:t>
            </a:r>
            <a:r>
              <a:rPr lang="en-IN" sz="2000" dirty="0">
                <a:latin typeface="Times New Roman" pitchFamily="18" charset="0"/>
              </a:rPr>
              <a:t>, </a:t>
            </a:r>
            <a:r>
              <a:rPr lang="en-IN" sz="2000" dirty="0" err="1">
                <a:latin typeface="Times New Roman" pitchFamily="18" charset="0"/>
              </a:rPr>
              <a:t>RdHi</a:t>
            </a:r>
            <a:r>
              <a:rPr lang="en-IN" sz="2000" dirty="0">
                <a:latin typeface="Times New Roman" pitchFamily="18" charset="0"/>
              </a:rPr>
              <a:t>, Rn, Rm</a:t>
            </a:r>
          </a:p>
          <a:p>
            <a:r>
              <a:rPr lang="en-IN" sz="2000" dirty="0">
                <a:latin typeface="Times New Roman" pitchFamily="18" charset="0"/>
              </a:rPr>
              <a:t>[</a:t>
            </a:r>
            <a:r>
              <a:rPr lang="en-IN" sz="2000" dirty="0" err="1">
                <a:latin typeface="Times New Roman" pitchFamily="18" charset="0"/>
              </a:rPr>
              <a:t>RdHi,RdLo</a:t>
            </a:r>
            <a:r>
              <a:rPr lang="en-IN" sz="2000" dirty="0">
                <a:latin typeface="Times New Roman" pitchFamily="18" charset="0"/>
              </a:rPr>
              <a:t>]=[</a:t>
            </a:r>
            <a:r>
              <a:rPr lang="en-IN" sz="2000" dirty="0" err="1">
                <a:latin typeface="Times New Roman" pitchFamily="18" charset="0"/>
              </a:rPr>
              <a:t>RdHi,RdLo</a:t>
            </a:r>
            <a:r>
              <a:rPr lang="en-IN" sz="2000" dirty="0">
                <a:latin typeface="Times New Roman" pitchFamily="18" charset="0"/>
              </a:rPr>
              <a:t>]+(Rn*Rm)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2969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C5D881-E0F7-49FC-AD66-863881661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646807"/>
            <a:ext cx="10029825" cy="556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66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4325" y="640587"/>
            <a:ext cx="6543675" cy="1560716"/>
          </a:xfrm>
        </p:spPr>
        <p:txBody>
          <a:bodyPr/>
          <a:lstStyle/>
          <a:p>
            <a:br>
              <a:rPr lang="en-US" sz="4400" dirty="0">
                <a:latin typeface="Times New Roman" pitchFamily="18" charset="0"/>
              </a:rPr>
            </a:br>
            <a:r>
              <a:rPr lang="en-US" sz="4400" dirty="0">
                <a:latin typeface="Times New Roman" pitchFamily="18" charset="0"/>
              </a:rPr>
              <a:t>Data Transfer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0" y="2305051"/>
            <a:ext cx="6286500" cy="4371974"/>
          </a:xfrm>
        </p:spPr>
        <p:txBody>
          <a:bodyPr>
            <a:normAutofit fontScale="77500" lnSpcReduction="20000"/>
          </a:bodyPr>
          <a:lstStyle/>
          <a:p>
            <a:pPr>
              <a:buFont typeface="Arial" charset="0"/>
              <a:buChar char="•"/>
            </a:pPr>
            <a:r>
              <a:rPr lang="en-US" sz="2300" dirty="0">
                <a:latin typeface="Times New Roman" pitchFamily="18" charset="0"/>
              </a:rPr>
              <a:t>Transfer data between memory and processor registers</a:t>
            </a:r>
          </a:p>
          <a:p>
            <a:pPr>
              <a:buFont typeface="Wingdings" pitchFamily="2" charset="2"/>
              <a:buChar char="Ø"/>
            </a:pPr>
            <a:r>
              <a:rPr lang="en-US" sz="2300" u="sng" dirty="0">
                <a:latin typeface="Times New Roman" pitchFamily="18" charset="0"/>
              </a:rPr>
              <a:t>Single register load/store</a:t>
            </a:r>
          </a:p>
          <a:p>
            <a:r>
              <a:rPr lang="en-US" sz="2300" dirty="0">
                <a:latin typeface="Times New Roman" pitchFamily="18" charset="0"/>
              </a:rPr>
              <a:t>        Data types supported are signed and unsigned words(32 bits), half word, bytes.  </a:t>
            </a:r>
            <a:r>
              <a:rPr lang="en-US" sz="2300" dirty="0" err="1">
                <a:latin typeface="Times New Roman" pitchFamily="18" charset="0"/>
              </a:rPr>
              <a:t>Eg.</a:t>
            </a:r>
            <a:endParaRPr lang="en-US" sz="2300" dirty="0">
              <a:latin typeface="Times New Roman" pitchFamily="18" charset="0"/>
            </a:endParaRPr>
          </a:p>
          <a:p>
            <a:endParaRPr lang="en-US" sz="2300" dirty="0">
              <a:latin typeface="Times New Roman" pitchFamily="18" charset="0"/>
            </a:endParaRPr>
          </a:p>
          <a:p>
            <a:endParaRPr lang="en-US" sz="2300" dirty="0">
              <a:latin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300" u="sng" dirty="0">
                <a:latin typeface="Times New Roman" pitchFamily="18" charset="0"/>
              </a:rPr>
              <a:t>Multiple register load/store</a:t>
            </a:r>
          </a:p>
          <a:p>
            <a:r>
              <a:rPr lang="en-US" sz="2300" dirty="0">
                <a:latin typeface="Times New Roman" pitchFamily="18" charset="0"/>
              </a:rPr>
              <a:t>     Transfer multiple registers between memory and the processor in a single instruction</a:t>
            </a:r>
          </a:p>
          <a:p>
            <a:pPr>
              <a:buFont typeface="Wingdings" pitchFamily="2" charset="2"/>
              <a:buChar char="Ø"/>
            </a:pPr>
            <a:r>
              <a:rPr lang="en-US" sz="2300" u="sng" dirty="0">
                <a:latin typeface="Times New Roman" pitchFamily="18" charset="0"/>
              </a:rPr>
              <a:t>Swap</a:t>
            </a:r>
          </a:p>
          <a:p>
            <a:r>
              <a:rPr lang="en-US" sz="2300" dirty="0">
                <a:latin typeface="Times New Roman" pitchFamily="18" charset="0"/>
              </a:rPr>
              <a:t>    swaps content of a memory location with the contents of a register. For semaphore implementation. </a:t>
            </a:r>
            <a:r>
              <a:rPr lang="en-US" sz="2300" dirty="0" err="1">
                <a:latin typeface="Times New Roman" pitchFamily="18" charset="0"/>
              </a:rPr>
              <a:t>Eg.</a:t>
            </a:r>
            <a:r>
              <a:rPr lang="en-US" sz="2300" dirty="0">
                <a:latin typeface="Times New Roman" pitchFamily="18" charset="0"/>
              </a:rPr>
              <a:t> SWP (B)</a:t>
            </a:r>
            <a:endParaRPr lang="en-US" sz="2000" dirty="0">
              <a:latin typeface="Times New Roman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59B98B-C4D8-4DB3-BB0C-6BC4C476D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59781"/>
            <a:ext cx="4924425" cy="1476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3B49D9-AB21-4F5B-8E63-753E1F88F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692571"/>
            <a:ext cx="4924424" cy="7397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335E11-04BE-41CE-84F3-6A835E39A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862" y="3692571"/>
            <a:ext cx="4436963" cy="6006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E52105-9FFE-4A24-A255-ADA33AF53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40" y="4735765"/>
            <a:ext cx="4194410" cy="6006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4107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35C5D2-105A-49CA-8107-6E060C9B3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124" y="1354973"/>
            <a:ext cx="9233028" cy="414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57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361B9E-1AE8-46AD-B753-7A4B8AB1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552" y="890643"/>
            <a:ext cx="8294776" cy="525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49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4D80CB-715C-4691-B593-A27A860B5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551" y="1201272"/>
            <a:ext cx="9003635" cy="476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36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C610AE-93D0-4944-9EC8-ED33CEB69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464" y="683929"/>
            <a:ext cx="8139994" cy="525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3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EDA36C-C983-4D84-90D8-E8A19EDD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307" y="843809"/>
            <a:ext cx="7215385" cy="5108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A04782-8E79-4A77-A6B7-3A778E1F0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748" y="1615283"/>
            <a:ext cx="2245007" cy="254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39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700" y="549295"/>
            <a:ext cx="8770571" cy="1560716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1. Data Processing Instructions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2550" y="2359342"/>
            <a:ext cx="7096125" cy="4498658"/>
          </a:xfr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en-US" dirty="0"/>
              <a:t>Perform arithmetic, logical, move, compare and multiply operations</a:t>
            </a:r>
          </a:p>
          <a:p>
            <a:pPr eaLnBrk="1" hangingPunct="1"/>
            <a:r>
              <a:rPr lang="en-US" dirty="0"/>
              <a:t>All operations except multiply instructions are carried out in ALU</a:t>
            </a:r>
          </a:p>
          <a:p>
            <a:pPr eaLnBrk="1" hangingPunct="1"/>
            <a:r>
              <a:rPr lang="en-US" dirty="0"/>
              <a:t>Uses 3- address instruction format: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: ADD R0,R1,R2   ;  R0 = R1+R2</a:t>
            </a:r>
          </a:p>
          <a:p>
            <a:pPr eaLnBrk="1" hangingPunct="1"/>
            <a:r>
              <a:rPr lang="en-US" dirty="0"/>
              <a:t>All operands are 32 bits wide.</a:t>
            </a:r>
          </a:p>
          <a:p>
            <a:pPr lvl="1" eaLnBrk="1" hangingPunct="1"/>
            <a:r>
              <a:rPr lang="en-US" dirty="0"/>
              <a:t>From register.</a:t>
            </a:r>
          </a:p>
          <a:p>
            <a:pPr lvl="1" eaLnBrk="1" hangingPunct="1"/>
            <a:r>
              <a:rPr lang="en-US" dirty="0"/>
              <a:t>Specified as literals in instruction itself.</a:t>
            </a:r>
          </a:p>
          <a:p>
            <a:pPr eaLnBrk="1" hangingPunct="1"/>
            <a:r>
              <a:rPr lang="en-US" dirty="0"/>
              <a:t>Result is 32 bits wide</a:t>
            </a:r>
          </a:p>
          <a:p>
            <a:pPr lvl="1"/>
            <a:r>
              <a:rPr lang="en-US" dirty="0"/>
              <a:t>Stored in register file.</a:t>
            </a:r>
          </a:p>
          <a:p>
            <a:pPr eaLnBrk="1" hangingPunct="1"/>
            <a:r>
              <a:rPr lang="en-US" dirty="0"/>
              <a:t>Most Data Processing instructions can Pre-process one operand </a:t>
            </a:r>
          </a:p>
          <a:p>
            <a:pPr marL="0" indent="0" eaLnBrk="1" hangingPunct="1">
              <a:buNone/>
            </a:pPr>
            <a:r>
              <a:rPr lang="en-US" dirty="0"/>
              <a:t>      using barrel shifter.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Eg</a:t>
            </a:r>
            <a:r>
              <a:rPr lang="en-US" dirty="0"/>
              <a:t>: ADD R0,R1,</a:t>
            </a:r>
            <a:r>
              <a:rPr lang="en-US" dirty="0">
                <a:highlight>
                  <a:srgbClr val="FFFF00"/>
                </a:highlight>
              </a:rPr>
              <a:t>R2, LSL #2   </a:t>
            </a:r>
            <a:r>
              <a:rPr lang="en-US" dirty="0"/>
              <a:t>;  R2 = LSL by 2 position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    ; R0 = R1+R2</a:t>
            </a:r>
          </a:p>
          <a:p>
            <a:pPr marL="0" indent="0" eaLnBrk="1" hangingPunct="1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124B8-12C0-4ABD-8C5C-C859B5B3C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95" y="2356486"/>
            <a:ext cx="3940368" cy="417480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4EB748-C1E5-4CA4-8BBF-1F1514AFB104}"/>
              </a:ext>
            </a:extLst>
          </p:cNvPr>
          <p:cNvCxnSpPr>
            <a:cxnSpLocks/>
          </p:cNvCxnSpPr>
          <p:nvPr/>
        </p:nvCxnSpPr>
        <p:spPr>
          <a:xfrm>
            <a:off x="6877050" y="6429375"/>
            <a:ext cx="16573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86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23C92C-A110-4B4D-82B1-05CED16AD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831" y="766630"/>
            <a:ext cx="8549018" cy="532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85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9B08D-CC9F-47DD-85A2-AC5326FB0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872" y="911490"/>
            <a:ext cx="8756256" cy="503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75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446035" y="1003300"/>
            <a:ext cx="6619875" cy="1560716"/>
          </a:xfrm>
        </p:spPr>
        <p:txBody>
          <a:bodyPr>
            <a:normAutofit/>
          </a:bodyPr>
          <a:lstStyle/>
          <a:p>
            <a:br>
              <a:rPr lang="en-US" sz="3600" dirty="0"/>
            </a:br>
            <a:r>
              <a:rPr lang="en-US" sz="3600" dirty="0"/>
              <a:t>Control flow instructions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4172" y="2762250"/>
            <a:ext cx="4257674" cy="1657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Determines which instructions next. </a:t>
            </a:r>
          </a:p>
          <a:p>
            <a:pPr lvl="1" eaLnBrk="1" hangingPunct="1"/>
            <a:r>
              <a:rPr lang="en-US" dirty="0"/>
              <a:t>Branch</a:t>
            </a:r>
          </a:p>
          <a:p>
            <a:pPr lvl="1" eaLnBrk="1" hangingPunct="1"/>
            <a:r>
              <a:rPr lang="en-US" dirty="0"/>
              <a:t>Branch Conditions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BD4336F-E8F1-46F6-974E-836ECFD96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995" y="620457"/>
            <a:ext cx="6349673" cy="5523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C35A80-F042-4D17-B834-F36BE164A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668" y="3590925"/>
            <a:ext cx="5081587" cy="28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78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A1D84C-A8B8-4CF8-A069-6848CDC5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540" y="739588"/>
            <a:ext cx="9706919" cy="537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79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0C730-3A16-4204-B408-CB995B4EC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359" y="434788"/>
            <a:ext cx="9107281" cy="598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02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BE2F3-90D7-4F99-A752-02BA003B2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232" y="605117"/>
            <a:ext cx="8469535" cy="56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74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2860B0-1186-4398-ACB7-70AB67AC5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747" y="614082"/>
            <a:ext cx="9012506" cy="562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76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03602E-9409-469A-9BCA-B7E8E8367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94" y="522016"/>
            <a:ext cx="8507012" cy="2977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7ECB73-BF6E-4BF8-B2A8-2C094AB89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494" y="3790915"/>
            <a:ext cx="8507011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81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CB2634-DD09-4370-BFCD-F02C0706C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87" y="442143"/>
            <a:ext cx="10496209" cy="588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19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3598C4-02F5-427D-8060-AECCE8792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01" y="1026459"/>
            <a:ext cx="10080398" cy="480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71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sz="4400" dirty="0">
                <a:latin typeface="Times New Roman" pitchFamily="18" charset="0"/>
              </a:rPr>
            </a:br>
            <a:r>
              <a:rPr lang="en-IN" sz="4400" dirty="0">
                <a:latin typeface="Times New Roman" pitchFamily="18" charset="0"/>
              </a:rPr>
              <a:t>1. Data processing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0" y="2438399"/>
            <a:ext cx="8770571" cy="404812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Manipulate data within register</a:t>
            </a:r>
          </a:p>
          <a:p>
            <a:endParaRPr lang="en-IN" dirty="0">
              <a:solidFill>
                <a:schemeClr val="tx1"/>
              </a:solidFill>
            </a:endParaRPr>
          </a:p>
          <a:p>
            <a:pPr>
              <a:buFont typeface="Arial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 1.1 Arithmetic instructions</a:t>
            </a:r>
          </a:p>
          <a:p>
            <a:pPr>
              <a:buFont typeface="Arial" charset="0"/>
              <a:buChar char="•"/>
            </a:pPr>
            <a:endParaRPr lang="en-IN" dirty="0">
              <a:solidFill>
                <a:schemeClr val="tx1"/>
              </a:solidFill>
            </a:endParaRPr>
          </a:p>
          <a:p>
            <a:pPr>
              <a:buFont typeface="Arial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 1.2 Logical instructions</a:t>
            </a:r>
          </a:p>
          <a:p>
            <a:pPr>
              <a:buFont typeface="Arial" charset="0"/>
              <a:buChar char="•"/>
            </a:pPr>
            <a:endParaRPr lang="en-IN" dirty="0">
              <a:solidFill>
                <a:schemeClr val="tx1"/>
              </a:solidFill>
            </a:endParaRPr>
          </a:p>
          <a:p>
            <a:pPr>
              <a:buFont typeface="Arial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1.3 Move instructions</a:t>
            </a:r>
          </a:p>
          <a:p>
            <a:pPr>
              <a:buFont typeface="Arial" charset="0"/>
              <a:buChar char="•"/>
            </a:pPr>
            <a:endParaRPr lang="en-IN" dirty="0">
              <a:solidFill>
                <a:schemeClr val="tx1"/>
              </a:solidFill>
            </a:endParaRPr>
          </a:p>
          <a:p>
            <a:pPr>
              <a:buFont typeface="Arial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 1.4 Comparison instruction</a:t>
            </a:r>
          </a:p>
          <a:p>
            <a:pPr>
              <a:buFont typeface="Arial" charset="0"/>
              <a:buChar char="•"/>
            </a:pPr>
            <a:endParaRPr lang="en-IN" sz="16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530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3162300" y="673120"/>
            <a:ext cx="8770571" cy="1560716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ARM Addressing: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Register Indirect addressing.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Value in one register taken as memory address.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i="1" dirty="0">
                <a:latin typeface="Times New Roman" pitchFamily="18" charset="0"/>
              </a:rPr>
              <a:t>LDR </a:t>
            </a:r>
            <a:r>
              <a:rPr lang="en-US" sz="2400" b="1" i="1" dirty="0" err="1">
                <a:latin typeface="Times New Roman" pitchFamily="18" charset="0"/>
              </a:rPr>
              <a:t>r</a:t>
            </a:r>
            <a:r>
              <a:rPr lang="en-US" sz="2400" b="1" i="1" baseline="-25000" dirty="0" err="1">
                <a:latin typeface="Times New Roman" pitchFamily="18" charset="0"/>
              </a:rPr>
              <a:t>l</a:t>
            </a:r>
            <a:r>
              <a:rPr lang="en-US" sz="2400" b="1" i="1" baseline="-25000" dirty="0">
                <a:latin typeface="Times New Roman" pitchFamily="18" charset="0"/>
              </a:rPr>
              <a:t> </a:t>
            </a:r>
            <a:r>
              <a:rPr lang="en-US" sz="2400" b="1" i="1" dirty="0">
                <a:latin typeface="Times New Roman" pitchFamily="18" charset="0"/>
              </a:rPr>
              <a:t>, [r</a:t>
            </a:r>
            <a:r>
              <a:rPr lang="en-US" sz="2400" b="1" i="1" baseline="-25000" dirty="0">
                <a:latin typeface="Times New Roman" pitchFamily="18" charset="0"/>
              </a:rPr>
              <a:t>m</a:t>
            </a:r>
            <a:r>
              <a:rPr lang="en-US" sz="2400" b="1" i="1" dirty="0">
                <a:latin typeface="Times New Roman" pitchFamily="18" charset="0"/>
              </a:rPr>
              <a:t>]</a:t>
            </a:r>
            <a:r>
              <a:rPr lang="en-US" sz="2400" i="1" dirty="0">
                <a:latin typeface="Times New Roman" pitchFamily="18" charset="0"/>
              </a:rPr>
              <a:t>		; </a:t>
            </a:r>
            <a:r>
              <a:rPr lang="en-US" sz="2400" i="1" dirty="0" err="1">
                <a:latin typeface="Times New Roman" pitchFamily="18" charset="0"/>
              </a:rPr>
              <a:t>r</a:t>
            </a:r>
            <a:r>
              <a:rPr lang="en-US" sz="2400" i="1" baseline="-25000" dirty="0" err="1">
                <a:latin typeface="Times New Roman" pitchFamily="18" charset="0"/>
              </a:rPr>
              <a:t>l</a:t>
            </a:r>
            <a:r>
              <a:rPr lang="en-US" sz="2400" i="1" dirty="0">
                <a:latin typeface="Times New Roman" pitchFamily="18" charset="0"/>
              </a:rPr>
              <a:t> = mem[r</a:t>
            </a:r>
            <a:r>
              <a:rPr lang="en-US" sz="2400" i="1" baseline="-25000" dirty="0">
                <a:latin typeface="Times New Roman" pitchFamily="18" charset="0"/>
              </a:rPr>
              <a:t>m</a:t>
            </a:r>
            <a:r>
              <a:rPr lang="en-US" sz="2400" i="1" dirty="0">
                <a:latin typeface="Times New Roman" pitchFamily="18" charset="0"/>
              </a:rPr>
              <a:t>]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i="1" dirty="0">
                <a:latin typeface="Times New Roman" pitchFamily="18" charset="0"/>
              </a:rPr>
              <a:t>STR </a:t>
            </a:r>
            <a:r>
              <a:rPr lang="en-US" sz="2400" b="1" i="1" dirty="0" err="1">
                <a:latin typeface="Times New Roman" pitchFamily="18" charset="0"/>
              </a:rPr>
              <a:t>r</a:t>
            </a:r>
            <a:r>
              <a:rPr lang="en-US" sz="2400" b="1" i="1" baseline="-25000" dirty="0" err="1">
                <a:latin typeface="Times New Roman" pitchFamily="18" charset="0"/>
              </a:rPr>
              <a:t>l</a:t>
            </a:r>
            <a:r>
              <a:rPr lang="en-US" sz="2400" b="1" i="1" baseline="-25000" dirty="0">
                <a:latin typeface="Times New Roman" pitchFamily="18" charset="0"/>
              </a:rPr>
              <a:t> </a:t>
            </a:r>
            <a:r>
              <a:rPr lang="en-US" sz="2400" b="1" i="1" dirty="0">
                <a:latin typeface="Times New Roman" pitchFamily="18" charset="0"/>
              </a:rPr>
              <a:t>, [r</a:t>
            </a:r>
            <a:r>
              <a:rPr lang="en-US" sz="2400" b="1" i="1" baseline="-25000" dirty="0">
                <a:latin typeface="Times New Roman" pitchFamily="18" charset="0"/>
              </a:rPr>
              <a:t>m</a:t>
            </a:r>
            <a:r>
              <a:rPr lang="en-US" sz="2400" b="1" i="1" dirty="0">
                <a:latin typeface="Times New Roman" pitchFamily="18" charset="0"/>
              </a:rPr>
              <a:t>]</a:t>
            </a:r>
            <a:r>
              <a:rPr lang="en-US" sz="2400" i="1" dirty="0">
                <a:latin typeface="Times New Roman" pitchFamily="18" charset="0"/>
              </a:rPr>
              <a:t>		; mem[r</a:t>
            </a:r>
            <a:r>
              <a:rPr lang="en-US" sz="2400" i="1" baseline="-25000" dirty="0">
                <a:latin typeface="Times New Roman" pitchFamily="18" charset="0"/>
              </a:rPr>
              <a:t>m</a:t>
            </a:r>
            <a:r>
              <a:rPr lang="en-US" sz="2400" i="1" dirty="0">
                <a:latin typeface="Times New Roman" pitchFamily="18" charset="0"/>
              </a:rPr>
              <a:t>] = </a:t>
            </a:r>
            <a:r>
              <a:rPr lang="en-US" sz="2400" i="1" dirty="0" err="1">
                <a:latin typeface="Times New Roman" pitchFamily="18" charset="0"/>
              </a:rPr>
              <a:t>r</a:t>
            </a:r>
            <a:r>
              <a:rPr lang="en-US" sz="2400" i="1" baseline="-25000" dirty="0" err="1">
                <a:latin typeface="Times New Roman" pitchFamily="18" charset="0"/>
              </a:rPr>
              <a:t>l</a:t>
            </a:r>
            <a:endParaRPr lang="en-US" sz="2400" i="1" baseline="-25000" dirty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i="1" dirty="0">
                <a:latin typeface="Times New Roman" pitchFamily="18" charset="0"/>
              </a:rPr>
              <a:t>Offset addressing: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i="1" dirty="0">
                <a:latin typeface="Times New Roman" pitchFamily="18" charset="0"/>
              </a:rPr>
              <a:t>Pre-indexed: LDR r0,[r1,#4]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i="1" dirty="0">
                <a:latin typeface="Times New Roman" pitchFamily="18" charset="0"/>
              </a:rPr>
              <a:t>Pre-indexed with auto-indexing: LDR r0,[r1,#4]!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i="1" dirty="0">
                <a:latin typeface="Times New Roman" pitchFamily="18" charset="0"/>
              </a:rPr>
              <a:t>Post-indexed: LDR r0,[r1],#4</a:t>
            </a:r>
          </a:p>
        </p:txBody>
      </p:sp>
    </p:spTree>
    <p:extLst>
      <p:ext uri="{BB962C8B-B14F-4D97-AF65-F5344CB8AC3E}">
        <p14:creationId xmlns:p14="http://schemas.microsoft.com/office/powerpoint/2010/main" val="495810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3190875" y="701694"/>
            <a:ext cx="8770571" cy="1560716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Stack Addressing: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76650" y="2262410"/>
            <a:ext cx="8162925" cy="4490815"/>
          </a:xfrm>
        </p:spPr>
        <p:txBody>
          <a:bodyPr>
            <a:noAutofit/>
          </a:bodyPr>
          <a:lstStyle/>
          <a:p>
            <a:pPr eaLnBrk="1" hangingPunct="1"/>
            <a:r>
              <a:rPr lang="en-US" sz="1800" dirty="0"/>
              <a:t>Full ascending</a:t>
            </a:r>
          </a:p>
          <a:p>
            <a:pPr lvl="2" eaLnBrk="1" hangingPunct="1"/>
            <a:r>
              <a:rPr lang="en-US" sz="1400" dirty="0"/>
              <a:t>Stack grows up</a:t>
            </a:r>
          </a:p>
          <a:p>
            <a:pPr lvl="2" eaLnBrk="1" hangingPunct="1"/>
            <a:r>
              <a:rPr lang="en-US" sz="1400" dirty="0"/>
              <a:t>Base register </a:t>
            </a:r>
            <a:r>
              <a:rPr lang="en-US" sz="1400" dirty="0">
                <a:sym typeface="Wingdings" pitchFamily="2" charset="2"/>
              </a:rPr>
              <a:t> highest </a:t>
            </a:r>
            <a:r>
              <a:rPr lang="en-US" sz="1400" dirty="0" err="1">
                <a:sym typeface="Wingdings" pitchFamily="2" charset="2"/>
              </a:rPr>
              <a:t>addr</a:t>
            </a:r>
            <a:r>
              <a:rPr lang="en-US" sz="1400" dirty="0">
                <a:sym typeface="Wingdings" pitchFamily="2" charset="2"/>
              </a:rPr>
              <a:t> containing valid item.</a:t>
            </a:r>
            <a:endParaRPr lang="en-US" sz="1400" dirty="0"/>
          </a:p>
          <a:p>
            <a:pPr eaLnBrk="1" hangingPunct="1"/>
            <a:r>
              <a:rPr lang="en-US" sz="1800" dirty="0"/>
              <a:t>Empty ascending</a:t>
            </a:r>
          </a:p>
          <a:p>
            <a:pPr lvl="2" eaLnBrk="1" hangingPunct="1"/>
            <a:r>
              <a:rPr lang="en-US" sz="1400" dirty="0"/>
              <a:t>Stack grows up</a:t>
            </a:r>
          </a:p>
          <a:p>
            <a:pPr lvl="2" eaLnBrk="1" hangingPunct="1"/>
            <a:r>
              <a:rPr lang="en-US" sz="1400" dirty="0"/>
              <a:t>Base register </a:t>
            </a:r>
            <a:r>
              <a:rPr lang="en-US" sz="1400" dirty="0">
                <a:sym typeface="Wingdings" pitchFamily="2" charset="2"/>
              </a:rPr>
              <a:t> first empty location above.</a:t>
            </a:r>
            <a:endParaRPr lang="en-US" sz="1400" dirty="0"/>
          </a:p>
          <a:p>
            <a:pPr eaLnBrk="1" hangingPunct="1"/>
            <a:r>
              <a:rPr lang="en-US" sz="1800" dirty="0"/>
              <a:t>Full descending</a:t>
            </a:r>
          </a:p>
          <a:p>
            <a:pPr lvl="2" eaLnBrk="1" hangingPunct="1"/>
            <a:r>
              <a:rPr lang="en-US" sz="1400" dirty="0"/>
              <a:t>Stack grows down</a:t>
            </a:r>
          </a:p>
          <a:p>
            <a:pPr lvl="2" eaLnBrk="1" hangingPunct="1"/>
            <a:r>
              <a:rPr lang="en-US" sz="1400" dirty="0"/>
              <a:t>Base register </a:t>
            </a:r>
            <a:r>
              <a:rPr lang="en-US" sz="1400" dirty="0">
                <a:sym typeface="Wingdings" pitchFamily="2" charset="2"/>
              </a:rPr>
              <a:t> lowest </a:t>
            </a:r>
            <a:r>
              <a:rPr lang="en-US" sz="1400" dirty="0" err="1">
                <a:sym typeface="Wingdings" pitchFamily="2" charset="2"/>
              </a:rPr>
              <a:t>addr</a:t>
            </a:r>
            <a:r>
              <a:rPr lang="en-US" sz="1400" dirty="0">
                <a:sym typeface="Wingdings" pitchFamily="2" charset="2"/>
              </a:rPr>
              <a:t> containing valid item.</a:t>
            </a:r>
            <a:endParaRPr lang="en-US" sz="1400" dirty="0"/>
          </a:p>
          <a:p>
            <a:pPr eaLnBrk="1" hangingPunct="1"/>
            <a:r>
              <a:rPr lang="en-US" sz="1800" dirty="0"/>
              <a:t>Empty descending</a:t>
            </a:r>
          </a:p>
          <a:p>
            <a:pPr lvl="2" eaLnBrk="1" hangingPunct="1"/>
            <a:r>
              <a:rPr lang="en-US" sz="1400" dirty="0"/>
              <a:t>Stack grows down</a:t>
            </a:r>
          </a:p>
          <a:p>
            <a:pPr lvl="2" eaLnBrk="1" hangingPunct="1"/>
            <a:r>
              <a:rPr lang="en-US" sz="1400" dirty="0"/>
              <a:t>Base register </a:t>
            </a:r>
            <a:r>
              <a:rPr lang="en-US" sz="1400" dirty="0">
                <a:sym typeface="Wingdings" pitchFamily="2" charset="2"/>
              </a:rPr>
              <a:t> first empty location below.</a:t>
            </a:r>
          </a:p>
        </p:txBody>
      </p:sp>
    </p:spTree>
    <p:extLst>
      <p:ext uri="{BB962C8B-B14F-4D97-AF65-F5344CB8AC3E}">
        <p14:creationId xmlns:p14="http://schemas.microsoft.com/office/powerpoint/2010/main" val="3247234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sz="4900" dirty="0">
                <a:latin typeface="Gill Sans MT" panose="020B0502020104020203" pitchFamily="34" charset="0"/>
                <a:cs typeface="Times New Roman" pitchFamily="18" charset="0"/>
              </a:rPr>
              <a:t>Thank You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FE7D1D-30BA-4B55-A094-8504B13A55B7}"/>
              </a:ext>
            </a:extLst>
          </p:cNvPr>
          <p:cNvSpPr txBox="1"/>
          <p:nvPr/>
        </p:nvSpPr>
        <p:spPr>
          <a:xfrm>
            <a:off x="2689936" y="3888419"/>
            <a:ext cx="68535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References: </a:t>
            </a:r>
          </a:p>
          <a:p>
            <a:r>
              <a:rPr lang="en-US" sz="1400" b="1" dirty="0"/>
              <a:t>Text books: ARM  System on Chip Architecture, 2</a:t>
            </a:r>
            <a:r>
              <a:rPr lang="en-US" sz="1400" b="1" baseline="30000" dirty="0"/>
              <a:t>nd</a:t>
            </a:r>
            <a:r>
              <a:rPr lang="en-US" sz="1400" b="1" dirty="0"/>
              <a:t> </a:t>
            </a:r>
            <a:r>
              <a:rPr lang="en-US" sz="1400" b="1"/>
              <a:t>edition,by</a:t>
            </a:r>
            <a:r>
              <a:rPr lang="en-US" sz="1400" b="1" dirty="0"/>
              <a:t> Steve </a:t>
            </a:r>
            <a:r>
              <a:rPr lang="en-US" sz="1400" b="1" dirty="0" err="1"/>
              <a:t>Furber</a:t>
            </a:r>
            <a:r>
              <a:rPr lang="en-US" sz="1400" b="1" dirty="0"/>
              <a:t> ( Chapter 3 &amp; 5)</a:t>
            </a:r>
          </a:p>
          <a:p>
            <a:r>
              <a:rPr lang="en-US" sz="1400" b="1" dirty="0">
                <a:solidFill>
                  <a:srgbClr val="7030A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https://youtu.be/UdY5RkkT7bg?list=PLbRMhDVUMngcJu5oUhgpgYqtOn7DmSfuU</a:t>
            </a:r>
            <a:endParaRPr lang="en-US" sz="1400" b="1" dirty="0">
              <a:solidFill>
                <a:srgbClr val="7030A0"/>
              </a:solidFill>
            </a:endParaRPr>
          </a:p>
          <a:p>
            <a:r>
              <a:rPr lang="en-IN" sz="1400" b="1" dirty="0">
                <a:solidFill>
                  <a:srgbClr val="7030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https://youtu.be/yXSTWW0O1LE?list=PLbRMhDVUMngcJu5oUhgpgYqtOn7DmSfuU</a:t>
            </a:r>
            <a:endParaRPr lang="en-IN" sz="1400" b="1" dirty="0">
              <a:solidFill>
                <a:srgbClr val="7030A0"/>
              </a:solidFill>
            </a:endParaRPr>
          </a:p>
          <a:p>
            <a:r>
              <a:rPr lang="en-IN" sz="1400" b="1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https://youtu.be/xYQ60EqTNuo?list=PLbRMhDVUMngcJu5oUhgpgYqtOn7DmSfuU</a:t>
            </a:r>
            <a:r>
              <a:rPr lang="en-IN" sz="1400" b="1" dirty="0">
                <a:solidFill>
                  <a:srgbClr val="7030A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5367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1.1 Arithmetic Instructions</a:t>
            </a:r>
            <a:endParaRPr lang="en-IN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9EF6B79-B5D5-4AA2-8619-438E9F02ABC4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0" y="2394392"/>
            <a:ext cx="4038600" cy="3906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400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801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 r0,r1,r2</a:t>
            </a:r>
          </a:p>
          <a:p>
            <a:r>
              <a:rPr lang="en-US" dirty="0"/>
              <a:t>ADC r0,r1,r2</a:t>
            </a:r>
          </a:p>
          <a:p>
            <a:r>
              <a:rPr lang="en-US" dirty="0"/>
              <a:t>SUB r0,r1,r2</a:t>
            </a:r>
          </a:p>
          <a:p>
            <a:r>
              <a:rPr lang="en-US" dirty="0"/>
              <a:t>SBC r0,r1,r2</a:t>
            </a:r>
          </a:p>
          <a:p>
            <a:r>
              <a:rPr lang="en-US" dirty="0"/>
              <a:t>RSB r0,r1,r2</a:t>
            </a:r>
          </a:p>
          <a:p>
            <a:r>
              <a:rPr lang="en-US" dirty="0"/>
              <a:t>RSC r0,r1,r2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DEF283F-3286-4C41-A867-E509B812049F}"/>
              </a:ext>
            </a:extLst>
          </p:cNvPr>
          <p:cNvSpPr txBox="1">
            <a:spLocks noChangeArrowheads="1"/>
          </p:cNvSpPr>
          <p:nvPr/>
        </p:nvSpPr>
        <p:spPr>
          <a:xfrm>
            <a:off x="6598871" y="2300511"/>
            <a:ext cx="5105400" cy="4226588"/>
          </a:xfrm>
          <a:prstGeom prst="rect">
            <a:avLst/>
          </a:prstGeom>
        </p:spPr>
        <p:txBody>
          <a:bodyPr/>
          <a:lstStyle>
            <a:lvl1pPr marL="3200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400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801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ADD </a:t>
            </a:r>
            <a:r>
              <a:rPr lang="en-US" sz="2400" i="1" dirty="0" err="1">
                <a:latin typeface="Garamond" pitchFamily="18" charset="0"/>
              </a:rPr>
              <a:t>add</a:t>
            </a:r>
            <a:endParaRPr lang="en-US" sz="2400" i="1" dirty="0">
              <a:latin typeface="Garamond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600" dirty="0"/>
              <a:t>ADC </a:t>
            </a:r>
            <a:r>
              <a:rPr lang="en-US" sz="2400" i="1" dirty="0">
                <a:latin typeface="Garamond" pitchFamily="18" charset="0"/>
              </a:rPr>
              <a:t>add with carry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SUB </a:t>
            </a:r>
            <a:r>
              <a:rPr lang="en-US" sz="2400" i="1" dirty="0">
                <a:latin typeface="Garamond" pitchFamily="18" charset="0"/>
              </a:rPr>
              <a:t>subtract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SBC </a:t>
            </a:r>
            <a:r>
              <a:rPr lang="en-US" sz="2400" i="1" dirty="0">
                <a:latin typeface="Garamond" pitchFamily="18" charset="0"/>
              </a:rPr>
              <a:t>subtract with carry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RSB </a:t>
            </a:r>
            <a:r>
              <a:rPr lang="en-US" sz="2400" i="1" dirty="0">
                <a:latin typeface="Garamond" pitchFamily="18" charset="0"/>
              </a:rPr>
              <a:t>reverse subtract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RSC </a:t>
            </a:r>
            <a:r>
              <a:rPr lang="en-US" sz="2400" i="1" dirty="0">
                <a:latin typeface="Garamond" pitchFamily="18" charset="0"/>
              </a:rPr>
              <a:t>reverse subtract with carry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5EB4DA4-114D-4669-90D0-5476190A2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5146655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tx2"/>
                </a:solidFill>
              </a:rPr>
              <a:t>Carry-in is the current value of C bit in CPSR</a:t>
            </a:r>
          </a:p>
        </p:txBody>
      </p:sp>
    </p:spTree>
    <p:extLst>
      <p:ext uri="{BB962C8B-B14F-4D97-AF65-F5344CB8AC3E}">
        <p14:creationId xmlns:p14="http://schemas.microsoft.com/office/powerpoint/2010/main" val="315441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D70A923C-EF27-44C3-90E0-9E0DBC965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1986" y="322616"/>
            <a:ext cx="8585200" cy="5893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94907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1.2 Bit-wise logical operations</a:t>
            </a:r>
            <a:endParaRPr lang="en-IN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99572AB-5E4A-4D45-AC81-4444836D3DE6}"/>
              </a:ext>
            </a:extLst>
          </p:cNvPr>
          <p:cNvSpPr txBox="1">
            <a:spLocks noChangeArrowheads="1"/>
          </p:cNvSpPr>
          <p:nvPr/>
        </p:nvSpPr>
        <p:spPr>
          <a:xfrm>
            <a:off x="4429125" y="2531840"/>
            <a:ext cx="4038600" cy="237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400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801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AND r0,r1,r2</a:t>
            </a:r>
          </a:p>
          <a:p>
            <a:r>
              <a:rPr lang="en-US" dirty="0"/>
              <a:t>ORR r0,r1,r2</a:t>
            </a:r>
          </a:p>
          <a:p>
            <a:r>
              <a:rPr lang="en-US" dirty="0"/>
              <a:t>EOR r0,r1,r2</a:t>
            </a:r>
          </a:p>
          <a:p>
            <a:r>
              <a:rPr lang="en-US" dirty="0"/>
              <a:t>BIC r0,r1,r2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6CAF60C-990A-4D04-8F32-9F1ADA73AA06}"/>
              </a:ext>
            </a:extLst>
          </p:cNvPr>
          <p:cNvSpPr txBox="1">
            <a:spLocks noChangeArrowheads="1"/>
          </p:cNvSpPr>
          <p:nvPr/>
        </p:nvSpPr>
        <p:spPr>
          <a:xfrm>
            <a:off x="3686175" y="4621226"/>
            <a:ext cx="8410575" cy="138293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BIC </a:t>
            </a:r>
          </a:p>
          <a:p>
            <a:pPr lvl="1"/>
            <a:r>
              <a:rPr lang="en-US" sz="3200" i="1" dirty="0">
                <a:latin typeface="Garamond" pitchFamily="18" charset="0"/>
              </a:rPr>
              <a:t>Bit Clear</a:t>
            </a:r>
          </a:p>
          <a:p>
            <a:pPr lvl="1"/>
            <a:r>
              <a:rPr lang="en-US" dirty="0"/>
              <a:t>Every ‘1’ in the second operand clears the corresponding bit in the first.</a:t>
            </a:r>
          </a:p>
        </p:txBody>
      </p:sp>
    </p:spTree>
    <p:extLst>
      <p:ext uri="{BB962C8B-B14F-4D97-AF65-F5344CB8AC3E}">
        <p14:creationId xmlns:p14="http://schemas.microsoft.com/office/powerpoint/2010/main" val="295650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7D306DE8-FF88-4F2D-9AEA-B8513DAE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11499" y="516348"/>
            <a:ext cx="8480426" cy="6116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53168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6075" y="815995"/>
            <a:ext cx="8637221" cy="1560716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1.3 Register- Register movement operations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6054FD6-F41A-4DD8-A7A4-4C1FF8F99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6075" y="2625685"/>
            <a:ext cx="9591675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IN" sz="2400" dirty="0">
                <a:latin typeface="Times New Roman" pitchFamily="18" charset="0"/>
              </a:rPr>
              <a:t>MOV Rd, N</a:t>
            </a:r>
          </a:p>
          <a:p>
            <a:pPr>
              <a:buFont typeface="Wingdings" pitchFamily="2" charset="2"/>
              <a:buNone/>
            </a:pPr>
            <a:r>
              <a:rPr lang="en-IN" sz="2400" dirty="0">
                <a:latin typeface="Times New Roman" pitchFamily="18" charset="0"/>
              </a:rPr>
              <a:t>    Rd :destination register</a:t>
            </a:r>
          </a:p>
          <a:p>
            <a:r>
              <a:rPr lang="en-IN" sz="2400" dirty="0">
                <a:latin typeface="Times New Roman" pitchFamily="18" charset="0"/>
              </a:rPr>
              <a:t>    N: can be an immediate value or source register</a:t>
            </a:r>
          </a:p>
          <a:p>
            <a:r>
              <a:rPr lang="en-IN" sz="2400" dirty="0">
                <a:latin typeface="Times New Roman" pitchFamily="18" charset="0"/>
              </a:rPr>
              <a:t>	</a:t>
            </a:r>
            <a:r>
              <a:rPr lang="en-IN" sz="2000" i="1" dirty="0">
                <a:latin typeface="Times New Roman" pitchFamily="18" charset="0"/>
              </a:rPr>
              <a:t>Example</a:t>
            </a:r>
            <a:r>
              <a:rPr lang="en-IN" sz="2000" dirty="0">
                <a:latin typeface="Times New Roman" pitchFamily="18" charset="0"/>
              </a:rPr>
              <a:t>: MOV r7,r5</a:t>
            </a:r>
          </a:p>
          <a:p>
            <a:r>
              <a:rPr lang="en-IN" sz="2400" dirty="0">
                <a:latin typeface="Times New Roman" pitchFamily="18" charset="0"/>
              </a:rPr>
              <a:t>		</a:t>
            </a:r>
          </a:p>
          <a:p>
            <a:r>
              <a:rPr lang="en-IN" sz="2400" dirty="0">
                <a:latin typeface="Times New Roman" pitchFamily="18" charset="0"/>
              </a:rPr>
              <a:t>MVN Rd, N</a:t>
            </a:r>
          </a:p>
          <a:p>
            <a:r>
              <a:rPr lang="en-IN" sz="2400" dirty="0">
                <a:latin typeface="Times New Roman" pitchFamily="18" charset="0"/>
              </a:rPr>
              <a:t>	Move into Rd negated value of the 32 bit value from source (N’).</a:t>
            </a:r>
          </a:p>
          <a:p>
            <a:r>
              <a:rPr lang="en-IN" sz="2400" dirty="0">
                <a:latin typeface="Times New Roman" pitchFamily="18" charset="0"/>
              </a:rPr>
              <a:t>	 </a:t>
            </a:r>
            <a:r>
              <a:rPr lang="en-IN" sz="2000" i="1" dirty="0">
                <a:latin typeface="Times New Roman" pitchFamily="18" charset="0"/>
              </a:rPr>
              <a:t>Example</a:t>
            </a:r>
            <a:r>
              <a:rPr lang="en-IN" sz="2000" dirty="0">
                <a:latin typeface="Times New Roman" pitchFamily="18" charset="0"/>
              </a:rPr>
              <a:t>: MVN r7,r5</a:t>
            </a:r>
          </a:p>
        </p:txBody>
      </p:sp>
    </p:spTree>
    <p:extLst>
      <p:ext uri="{BB962C8B-B14F-4D97-AF65-F5344CB8AC3E}">
        <p14:creationId xmlns:p14="http://schemas.microsoft.com/office/powerpoint/2010/main" val="195132531"/>
      </p:ext>
    </p:extLst>
  </p:cSld>
  <p:clrMapOvr>
    <a:masterClrMapping/>
  </p:clrMapOvr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25843EC68C6B4092AF615701677C69" ma:contentTypeVersion="2" ma:contentTypeDescription="Create a new document." ma:contentTypeScope="" ma:versionID="5f99d53c7b39ab74758c2e2faf2cfe70">
  <xsd:schema xmlns:xsd="http://www.w3.org/2001/XMLSchema" xmlns:xs="http://www.w3.org/2001/XMLSchema" xmlns:p="http://schemas.microsoft.com/office/2006/metadata/properties" xmlns:ns2="c90fe2fb-20ec-474e-a4aa-cc7350ed3e58" targetNamespace="http://schemas.microsoft.com/office/2006/metadata/properties" ma:root="true" ma:fieldsID="4368381ddfcb2db94a3f6e03af18992a" ns2:_="">
    <xsd:import namespace="c90fe2fb-20ec-474e-a4aa-cc7350ed3e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0fe2fb-20ec-474e-a4aa-cc7350ed3e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3D7D13-E50A-4E51-82DE-B2EB200C1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0fe2fb-20ec-474e-a4aa-cc7350ed3e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20FCDBC-111E-4DAB-A991-08194BE63A6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D3F25CD-8709-4235-9327-53DEB47609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6138</TotalTime>
  <Words>934</Words>
  <Application>Microsoft Office PowerPoint</Application>
  <PresentationFormat>Widescreen</PresentationFormat>
  <Paragraphs>148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Calibri</vt:lpstr>
      <vt:lpstr>Century Schoolbook</vt:lpstr>
      <vt:lpstr>Corbel</vt:lpstr>
      <vt:lpstr>Garamond</vt:lpstr>
      <vt:lpstr>Gill Sans MT</vt:lpstr>
      <vt:lpstr>Times New Roman</vt:lpstr>
      <vt:lpstr>Traditional Arabic</vt:lpstr>
      <vt:lpstr>Wingdings</vt:lpstr>
      <vt:lpstr>Feathered</vt:lpstr>
      <vt:lpstr> ARM Instruction Set</vt:lpstr>
      <vt:lpstr> ARM Instruction Set</vt:lpstr>
      <vt:lpstr> 1. Data Processing Instructions</vt:lpstr>
      <vt:lpstr> 1. Data processing </vt:lpstr>
      <vt:lpstr> 1.1 Arithmetic Instructions</vt:lpstr>
      <vt:lpstr>PowerPoint Presentation</vt:lpstr>
      <vt:lpstr> 1.2 Bit-wise logical operations</vt:lpstr>
      <vt:lpstr>PowerPoint Presentation</vt:lpstr>
      <vt:lpstr>1.3 Register- Register movement operations</vt:lpstr>
      <vt:lpstr>PowerPoint Presentation</vt:lpstr>
      <vt:lpstr> 1.4 Comparison</vt:lpstr>
      <vt:lpstr>PowerPoint Presentation</vt:lpstr>
      <vt:lpstr>PowerPoint Presentation</vt:lpstr>
      <vt:lpstr>PowerPoint Presentation</vt:lpstr>
      <vt:lpstr> ADD r3,r2,r1, LSL #3</vt:lpstr>
      <vt:lpstr>PowerPoint Presentation</vt:lpstr>
      <vt:lpstr> With Barrel shifter</vt:lpstr>
      <vt:lpstr>PowerPoint Presentation</vt:lpstr>
      <vt:lpstr>PowerPoint Presentation</vt:lpstr>
      <vt:lpstr> Multiply instructions</vt:lpstr>
      <vt:lpstr>PowerPoint Presentation</vt:lpstr>
      <vt:lpstr> Multiply and Accumulate</vt:lpstr>
      <vt:lpstr>PowerPoint Presentation</vt:lpstr>
      <vt:lpstr> Data Transfer Instructions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Control flow instructions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ARM Addressing:</vt:lpstr>
      <vt:lpstr> Stack Addressing:</vt:lpstr>
      <vt:lpstr> Thank You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ARM Processor</dc:title>
  <dc:creator>Pooja Prakash Halande</dc:creator>
  <cp:lastModifiedBy>S Abhishek Abhi</cp:lastModifiedBy>
  <cp:revision>174</cp:revision>
  <dcterms:created xsi:type="dcterms:W3CDTF">2021-07-25T12:20:36Z</dcterms:created>
  <dcterms:modified xsi:type="dcterms:W3CDTF">2021-09-19T08:14:26Z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0x010100FA25843EC68C6B4092AF615701677C69</vt:lpwstr>
  </property>
</Properties>
</file>